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5"/>
  </p:handoutMasterIdLst>
  <p:sldIdLst>
    <p:sldId id="696" r:id="rId3"/>
    <p:sldId id="1213" r:id="rId5"/>
    <p:sldId id="920" r:id="rId6"/>
    <p:sldId id="1220" r:id="rId7"/>
    <p:sldId id="1218" r:id="rId8"/>
    <p:sldId id="1217" r:id="rId9"/>
    <p:sldId id="1216" r:id="rId10"/>
    <p:sldId id="1219" r:id="rId11"/>
    <p:sldId id="1221" r:id="rId12"/>
    <p:sldId id="1222" r:id="rId13"/>
    <p:sldId id="1223" r:id="rId14"/>
  </p:sldIdLst>
  <p:sldSz cx="12192000" cy="6858000"/>
  <p:notesSz cx="6811645" cy="9945370"/>
  <p:custDataLst>
    <p:tags r:id="rId20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49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0066CC"/>
    <a:srgbClr val="0070C0"/>
    <a:srgbClr val="DFF1F2"/>
    <a:srgbClr val="A3D6D9"/>
    <a:srgbClr val="004586"/>
    <a:srgbClr val="1C2948"/>
    <a:srgbClr val="FBBCA3"/>
    <a:srgbClr val="FF99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77374" autoAdjust="0"/>
  </p:normalViewPr>
  <p:slideViewPr>
    <p:cSldViewPr snapToGrid="0" showGuides="1">
      <p:cViewPr varScale="1">
        <p:scale>
          <a:sx n="85" d="100"/>
          <a:sy n="85" d="100"/>
        </p:scale>
        <p:origin x="1398" y="78"/>
      </p:cViewPr>
      <p:guideLst>
        <p:guide orient="horz" pos="224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3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52054" cy="496744"/>
          </a:xfrm>
          <a:prstGeom prst="rect">
            <a:avLst/>
          </a:prstGeom>
        </p:spPr>
        <p:txBody>
          <a:bodyPr vert="horz" lIns="88395" tIns="44198" rIns="88395" bIns="44198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8387" y="1"/>
            <a:ext cx="2952054" cy="496744"/>
          </a:xfrm>
          <a:prstGeom prst="rect">
            <a:avLst/>
          </a:prstGeom>
        </p:spPr>
        <p:txBody>
          <a:bodyPr vert="horz" lIns="88395" tIns="44198" rIns="88395" bIns="44198" rtlCol="0"/>
          <a:lstStyle>
            <a:lvl1pPr algn="r">
              <a:defRPr sz="1200"/>
            </a:lvl1pPr>
          </a:lstStyle>
          <a:p>
            <a:fld id="{33F7A549-B379-4C34-825B-70BFB0F88B3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7401"/>
            <a:ext cx="2952054" cy="496744"/>
          </a:xfrm>
          <a:prstGeom prst="rect">
            <a:avLst/>
          </a:prstGeom>
        </p:spPr>
        <p:txBody>
          <a:bodyPr vert="horz" lIns="88395" tIns="44198" rIns="88395" bIns="44198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8387" y="9447401"/>
            <a:ext cx="2952054" cy="496744"/>
          </a:xfrm>
          <a:prstGeom prst="rect">
            <a:avLst/>
          </a:prstGeom>
        </p:spPr>
        <p:txBody>
          <a:bodyPr vert="horz" lIns="88395" tIns="44198" rIns="88395" bIns="44198" rtlCol="0" anchor="b"/>
          <a:lstStyle>
            <a:lvl1pPr algn="r">
              <a:defRPr sz="1200"/>
            </a:lvl1pPr>
          </a:lstStyle>
          <a:p>
            <a:fld id="{2EC52559-07F0-4EB5-B465-6612A229963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51850" cy="497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t" anchorCtr="0" compatLnSpc="1"/>
          <a:lstStyle>
            <a:lvl1pPr eaLnBrk="1" hangingPunct="1">
              <a:defRPr sz="13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8537" y="0"/>
            <a:ext cx="2951850" cy="497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t" anchorCtr="0" compatLnSpc="1"/>
          <a:lstStyle>
            <a:lvl1pPr algn="r" eaLnBrk="1" hangingPunct="1">
              <a:defRPr sz="13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" y="746125"/>
            <a:ext cx="6627813" cy="37290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197" y="4724202"/>
            <a:ext cx="5449570" cy="4475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46678"/>
            <a:ext cx="2951850" cy="497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b" anchorCtr="0" compatLnSpc="1"/>
          <a:lstStyle>
            <a:lvl1pPr eaLnBrk="1" hangingPunct="1">
              <a:defRPr sz="13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8537" y="9446678"/>
            <a:ext cx="2951850" cy="497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750" tIns="47875" rIns="95750" bIns="47875" numCol="1" anchor="b" anchorCtr="0" compatLnSpc="1"/>
          <a:lstStyle>
            <a:lvl1pPr algn="r" eaLnBrk="1" hangingPunct="1">
              <a:defRPr sz="1300" smtClean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020F7E6-B6AB-4685-9920-66673A4976C0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20F7E6-B6AB-4685-9920-66673A4976C0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936567" y="222253"/>
            <a:ext cx="2880784" cy="590391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94219" y="222253"/>
            <a:ext cx="8439149" cy="590391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7C6611-C4CB-4BA6-B035-A55273F25979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D60EC5-1F68-43A4-8033-85A1E47CD70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30725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A54C05-12C6-4ED5-8C42-25DA65BDDB2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ChangeArrowheads="1"/>
          </p:cNvSpPr>
          <p:nvPr userDrawn="1"/>
        </p:nvSpPr>
        <p:spPr bwMode="auto">
          <a:xfrm>
            <a:off x="0" y="1000125"/>
            <a:ext cx="646113" cy="261938"/>
          </a:xfrm>
          <a:prstGeom prst="rect">
            <a:avLst/>
          </a:prstGeom>
          <a:solidFill>
            <a:srgbClr val="A500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27" name="Rectangle 10"/>
          <p:cNvSpPr>
            <a:spLocks noChangeArrowheads="1"/>
          </p:cNvSpPr>
          <p:nvPr userDrawn="1"/>
        </p:nvSpPr>
        <p:spPr bwMode="auto">
          <a:xfrm>
            <a:off x="703263" y="996950"/>
            <a:ext cx="11488737" cy="261938"/>
          </a:xfrm>
          <a:prstGeom prst="rect">
            <a:avLst/>
          </a:prstGeom>
          <a:solidFill>
            <a:srgbClr val="0066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28" name="Text Box 11"/>
          <p:cNvSpPr txBox="1">
            <a:spLocks noChangeArrowheads="1"/>
          </p:cNvSpPr>
          <p:nvPr userDrawn="1"/>
        </p:nvSpPr>
        <p:spPr bwMode="auto">
          <a:xfrm>
            <a:off x="261938" y="963613"/>
            <a:ext cx="403225" cy="30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>
              <a:defRPr/>
            </a:pPr>
            <a:fld id="{679EA1FA-98DD-462E-800D-6ADA9E20B4EE}" type="slidenum">
              <a:rPr lang="en-US" altLang="zh-CN" sz="1400" b="1" smtClean="0">
                <a:solidFill>
                  <a:schemeClr val="bg1"/>
                </a:solidFill>
                <a:ea typeface="宋体" panose="02010600030101010101" pitchFamily="2" charset="-122"/>
              </a:rPr>
            </a:fld>
            <a:endParaRPr lang="en-US" altLang="zh-CN" sz="1400" b="1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1029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293688" y="222250"/>
            <a:ext cx="11523662" cy="677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1630" indent="-34163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1680" indent="-28448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1730" indent="-22733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598930" indent="-22733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>
            <p:custDataLst>
              <p:tags r:id="rId1"/>
            </p:custDataLst>
          </p:nvPr>
        </p:nvPicPr>
        <p:blipFill>
          <a:blip r:embed="rId2"/>
          <a:srcRect t="24606" b="27899"/>
          <a:stretch>
            <a:fillRect/>
          </a:stretch>
        </p:blipFill>
        <p:spPr>
          <a:xfrm>
            <a:off x="-1905" y="-8890"/>
            <a:ext cx="12193905" cy="35794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1904" y="2668905"/>
            <a:ext cx="12199426" cy="2234691"/>
          </a:xfr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eaLnBrk="1" latinLnBrk="0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大语言模型与机器人</a:t>
            </a:r>
            <a:b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</a:br>
            <a:b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</a:b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汇报人：李玉威</a:t>
            </a:r>
            <a:b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</a:b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专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业：软件工程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0" name="图片 111" descr="未标题-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033000" y="0"/>
            <a:ext cx="2164715" cy="718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75"/>
    </mc:Choice>
    <mc:Fallback>
      <p:transition spd="slow" advTm="717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实验</a:t>
            </a:r>
            <a:endParaRPr lang="zh-CN" altLang="en-US"/>
          </a:p>
        </p:txBody>
      </p:sp>
      <p:pic>
        <p:nvPicPr>
          <p:cNvPr id="2" name="图片 1" descr="v2-6ec81e71f9196813cd4980a650e493c6_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005" y="1414780"/>
            <a:ext cx="9833610" cy="40290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94005" y="5580380"/>
            <a:ext cx="11523345" cy="12776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/>
              <a:t>从结果中可以清楚地看出，对于两个实施例，使用奖励作为接口使LLM能够更可靠地解决更多任务，并且结构化运动描述的使用进一步显著提高了系统性能。</a:t>
            </a:r>
            <a:endParaRPr lang="zh-CN" altLang="en-US"/>
          </a:p>
        </p:txBody>
      </p:sp>
    </p:spTree>
  </p:cSld>
  <p:clrMapOvr>
    <a:masterClrMapping/>
  </p:clrMapOvr>
  <p:transition advTm="8005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94005" y="1721485"/>
            <a:ext cx="1152271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504190" latinLnBrk="0"/>
            <a:r>
              <a:rPr lang="zh-CN" altLang="en-US"/>
              <a:t>这篇论文主要探讨了如何利用大型语言模型（LLMs）来定义奖励参数，以实现各种机器人任务，并使用实时优化器MuJoCo MPC进行交互式行为创建体验。</a:t>
            </a:r>
            <a:endParaRPr lang="zh-CN" altLang="en-US"/>
          </a:p>
          <a:p>
            <a:pPr marL="0" indent="504190" latinLnBrk="0"/>
            <a:endParaRPr lang="zh-CN" altLang="en-US"/>
          </a:p>
          <a:p>
            <a:pPr marL="0" indent="504190" latinLnBrk="0"/>
            <a:r>
              <a:rPr lang="zh-CN" altLang="en-US"/>
              <a:t>与现有的方法相比，这种方法更加灵活和可扩展，同时可靠性也更高。</a:t>
            </a:r>
            <a:endParaRPr lang="zh-CN" altLang="en-US"/>
          </a:p>
          <a:p>
            <a:pPr marL="0" indent="504190" latinLnBrk="0"/>
            <a:endParaRPr lang="zh-CN" altLang="en-US"/>
          </a:p>
          <a:p>
            <a:pPr marL="0" indent="504190" latinLnBrk="0"/>
            <a:r>
              <a:rPr lang="zh-CN" altLang="en-US"/>
              <a:t>作者通过实验验证了该方法的有效性，并在实际机器人上进行了验证，证明了该方法的可行性。</a:t>
            </a:r>
            <a:endParaRPr lang="zh-CN" altLang="en-US"/>
          </a:p>
          <a:p>
            <a:pPr marL="0" indent="504190" latinLnBrk="0"/>
            <a:endParaRPr lang="zh-CN" altLang="en-US"/>
          </a:p>
          <a:p>
            <a:pPr marL="0" indent="504190" latinLnBrk="0"/>
            <a:r>
              <a:rPr lang="zh-CN" altLang="en-US"/>
              <a:t>这篇论文的研究成果对于提高机器人控制的能力有着重要的意义。</a:t>
            </a:r>
            <a:endParaRPr lang="zh-CN" altLang="en-US"/>
          </a:p>
        </p:txBody>
      </p:sp>
    </p:spTree>
  </p:cSld>
  <p:clrMapOvr>
    <a:masterClrMapping/>
  </p:clrMapOvr>
  <p:transition advTm="8005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大语言模型应用于机器人的设计原则和 Pipeline</a:t>
            </a:r>
            <a:endParaRPr lang="zh-CN" altLang="en-US"/>
          </a:p>
        </p:txBody>
      </p:sp>
      <p:pic>
        <p:nvPicPr>
          <p:cNvPr id="8" name="图片 7" descr="0-000000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61110"/>
            <a:ext cx="12191365" cy="285369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0" y="4353560"/>
            <a:ext cx="12192000" cy="2505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/>
              <a:t>●</a:t>
            </a:r>
            <a:r>
              <a:rPr lang="en-US" altLang="zh-CN" sz="2000"/>
              <a:t> </a:t>
            </a:r>
            <a:r>
              <a:rPr lang="zh-CN" altLang="en-US" sz="2000"/>
              <a:t>第一步，我们定义一个高级的机器人函数库。这个库可以针对特定的机器人形态或场景，应该能够映射到</a:t>
            </a:r>
            <a:endParaRPr lang="zh-CN" altLang="en-US" sz="2000"/>
          </a:p>
          <a:p>
            <a:r>
              <a:rPr lang="en-US" altLang="zh-CN" sz="2000"/>
              <a:t>   </a:t>
            </a:r>
            <a:r>
              <a:rPr lang="zh-CN" altLang="en-US" sz="2000"/>
              <a:t>机器人平台上的实际实现，同时命名足够描述性，让 ChatGPT 能够理解；</a:t>
            </a:r>
            <a:endParaRPr lang="zh-CN" altLang="en-US" sz="2000"/>
          </a:p>
          <a:p>
            <a:r>
              <a:rPr lang="zh-CN" altLang="en-US" sz="2000"/>
              <a:t>●</a:t>
            </a:r>
            <a:r>
              <a:rPr lang="en-US" altLang="zh-CN" sz="2000"/>
              <a:t> </a:t>
            </a:r>
            <a:r>
              <a:rPr lang="zh-CN" altLang="en-US" sz="2000"/>
              <a:t>第二步，我们为 ChatGPT 构建一个提示语描述任务的目标，同时指定允许使用的高级函数库中的函数。</a:t>
            </a:r>
            <a:endParaRPr lang="zh-CN" altLang="en-US" sz="2000"/>
          </a:p>
          <a:p>
            <a:r>
              <a:rPr lang="zh-CN" altLang="en-US" sz="2000"/>
              <a:t> </a:t>
            </a:r>
            <a:r>
              <a:rPr lang="en-US" altLang="zh-CN" sz="2000"/>
              <a:t>  </a:t>
            </a:r>
            <a:r>
              <a:rPr lang="zh-CN" altLang="en-US" sz="2000"/>
              <a:t>提示语也可以包含一些约束条件，或者指示 ChatGPT 如何组织其回应；</a:t>
            </a:r>
            <a:endParaRPr lang="zh-CN" altLang="en-US" sz="2000"/>
          </a:p>
          <a:p>
            <a:r>
              <a:rPr lang="zh-CN" altLang="en-US" sz="2000"/>
              <a:t>●</a:t>
            </a:r>
            <a:r>
              <a:rPr lang="en-US" altLang="zh-CN" sz="2000"/>
              <a:t> </a:t>
            </a:r>
            <a:r>
              <a:rPr lang="zh-CN" altLang="en-US" sz="2000"/>
              <a:t>第三步，用户保持在循环中，评估 ChatGPT 生成的代码，可以通过直接分析或者模拟的方式，同时向 </a:t>
            </a:r>
            <a:endParaRPr lang="zh-CN" altLang="en-US" sz="2000"/>
          </a:p>
          <a:p>
            <a:r>
              <a:rPr lang="zh-CN" altLang="en-US" sz="2000"/>
              <a:t> </a:t>
            </a:r>
            <a:r>
              <a:rPr lang="en-US" altLang="zh-CN" sz="2000"/>
              <a:t>  </a:t>
            </a:r>
            <a:r>
              <a:rPr lang="zh-CN" altLang="en-US" sz="2000"/>
              <a:t>ChatGPT 提供关于代码质量和安全性的反馈；</a:t>
            </a:r>
            <a:endParaRPr lang="zh-CN" altLang="en-US" sz="2000"/>
          </a:p>
          <a:p>
            <a:r>
              <a:rPr lang="zh-CN" altLang="en-US" sz="2000"/>
              <a:t>●</a:t>
            </a:r>
            <a:r>
              <a:rPr lang="en-US" altLang="zh-CN" sz="2000"/>
              <a:t> </a:t>
            </a:r>
            <a:r>
              <a:rPr lang="zh-CN" altLang="en-US" sz="2000"/>
              <a:t>第四步，在对 ChatGPT 生成的实现进行迭代后，最终的代码可以部署到机器人上。</a:t>
            </a:r>
            <a:endParaRPr lang="zh-CN" altLang="en-US" sz="2000"/>
          </a:p>
        </p:txBody>
      </p:sp>
    </p:spTree>
  </p:cSld>
  <p:clrMapOvr>
    <a:masterClrMapping/>
  </p:clrMapOvr>
  <p:transition advTm="8005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文献：</a:t>
            </a:r>
            <a:r>
              <a:rPr lang="zh-CN" altLang="en-US">
                <a:sym typeface="+mn-ea"/>
              </a:rPr>
              <a:t>机器人技能合成的语言奖励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34340" y="3535680"/>
            <a:ext cx="11440160" cy="26746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本文介绍了一种新的方法，利用大型语言模型（LLMs）来定义奖励参数，以实现各种机器人任务。这种方法利用奖励作为LLMs生成的中间接口，有效地弥合了高级语言指令或修正与低级机器人动作之间的差距。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这种方法利用奖励作为LLMs生成的中间接口，有效地弥合了高级语言指令或修正与低级机器人动作之间的差距。同时，结合实时优化器MuJoCo MPC，赋予了交互式行为创建体验，用户可以立即观察结果并向系统提供反馈。</a:t>
            </a:r>
            <a:endParaRPr lang="zh-CN" altLang="en-US"/>
          </a:p>
        </p:txBody>
      </p:sp>
      <p:pic>
        <p:nvPicPr>
          <p:cNvPr id="3" name="图片 2" descr="v2-f55b0095a38b5b86ec32b7fb3490427a_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3155" y="1333500"/>
            <a:ext cx="7902575" cy="2095500"/>
          </a:xfrm>
          <a:prstGeom prst="rect">
            <a:avLst/>
          </a:prstGeom>
        </p:spPr>
      </p:pic>
    </p:spTree>
  </p:cSld>
  <p:clrMapOvr>
    <a:masterClrMapping/>
  </p:clrMapOvr>
  <p:transition advTm="8005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解决的问题</a:t>
            </a:r>
            <a:endParaRPr lang="zh-CN" altLang="en-US"/>
          </a:p>
        </p:txBody>
      </p:sp>
      <p:pic>
        <p:nvPicPr>
          <p:cNvPr id="2" name="图片 1" descr="v2-62239575c102c6814395657a7f847f25_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2695" y="1264285"/>
            <a:ext cx="9705975" cy="4057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4640" y="5322570"/>
            <a:ext cx="11221085" cy="1362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/>
              <a:t>LLM有一些关于机器人运动的内部知识，但不能直接将它们转换为动作（左）。低级动作代码可以在机器人上执行，但LLM对它们知之甚少（中）。我们试图弥合这一差距，提出了一个系统（右）组成的奖励翻译器，解释用户输入，并将其转换为奖励规范。然后，奖励规范由运动控制器消耗，该运动控制器交互地合成优化给定奖励的机器人运动。</a:t>
            </a:r>
            <a:endParaRPr lang="zh-CN" altLang="en-US" sz="2000"/>
          </a:p>
        </p:txBody>
      </p:sp>
    </p:spTree>
  </p:cSld>
  <p:clrMapOvr>
    <a:masterClrMapping/>
  </p:clrMapOvr>
  <p:transition advTm="8005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方法总体框架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94005" y="1475740"/>
            <a:ext cx="11523345" cy="829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/>
              <a:t>有了对reward形式的定义后，就可以通过一定的模板让LLM输出符合格式要求的对奖励的定义。具体来说，整个方法由Reward Translator和Motion Controller两部分组成。</a:t>
            </a:r>
            <a:endParaRPr lang="zh-CN" altLang="en-US" sz="2000"/>
          </a:p>
        </p:txBody>
      </p:sp>
      <p:pic>
        <p:nvPicPr>
          <p:cNvPr id="3" name="图片 2" descr="v2-ac0ff45543e0c60f66644cea54288ed5_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005" y="2178685"/>
            <a:ext cx="8456930" cy="45529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548370" y="2425700"/>
            <a:ext cx="3642995" cy="3841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/>
              <a:t>图2：奖励翻译器的详细流程图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MotionDescriptor </a:t>
            </a:r>
            <a:endParaRPr lang="zh-CN" altLang="en-US" sz="2000"/>
          </a:p>
          <a:p>
            <a:r>
              <a:rPr lang="zh-CN" altLang="en-US" sz="2000"/>
              <a:t>LLM采用用户输入并以自然语言描述用户指定的运动。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Reward Coder将运动转换为奖励参数。</a:t>
            </a:r>
            <a:endParaRPr lang="zh-CN" altLang="en-US" sz="2000"/>
          </a:p>
        </p:txBody>
      </p:sp>
    </p:spTree>
  </p:cSld>
  <p:clrMapOvr>
    <a:masterClrMapping/>
  </p:clrMapOvr>
  <p:transition advTm="8005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Reward Translator</a:t>
            </a:r>
            <a:endParaRPr lang="en-US" altLang="zh-CN"/>
          </a:p>
        </p:txBody>
      </p:sp>
      <p:sp>
        <p:nvSpPr>
          <p:cNvPr id="2" name="文本框 1"/>
          <p:cNvSpPr txBox="1"/>
          <p:nvPr/>
        </p:nvSpPr>
        <p:spPr>
          <a:xfrm>
            <a:off x="294005" y="1552575"/>
            <a:ext cx="10934700" cy="5179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这一模块主要负责根据任务指令，给出针对不同状态下的奖励值。具体来说，由两步构成：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第一步是Motion Discriptor，根据图右边所示的模板，让LLM输出针对当前任务的细粒度理解，完成所提供的模板(例如，替换示例中的某些元素，如CHOICE和NUM)。这有助于产生更结构化和可预测的输出，并提高整个系统的稳定性。如图中的例子所示，这里LLM的输出主要是关于各个关节应该在什么位置的自然语言描述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第二步是Reward Coder，根据模板将前一步的自然语言描述撰写成可执行的函数调用的形式，来使得赋予reward的过程自动化。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经过这两步之后，LLM就输出了关于当前状态下的reward应该怎么计算的指示，就可以根据当前状态得到r值，从而帮助下游策略推理。</a:t>
            </a:r>
            <a:endParaRPr lang="zh-CN" altLang="en-US"/>
          </a:p>
        </p:txBody>
      </p:sp>
    </p:spTree>
  </p:cSld>
  <p:clrMapOvr>
    <a:masterClrMapping/>
  </p:clrMapOvr>
  <p:transition advTm="8005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Motion Controller</a:t>
            </a:r>
            <a:endParaRPr lang="en-US" altLang="zh-CN"/>
          </a:p>
        </p:txBody>
      </p:sp>
      <p:sp>
        <p:nvSpPr>
          <p:cNvPr id="2" name="文本框 1"/>
          <p:cNvSpPr txBox="1"/>
          <p:nvPr/>
        </p:nvSpPr>
        <p:spPr>
          <a:xfrm>
            <a:off x="294005" y="2047240"/>
            <a:ext cx="10992485" cy="2797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这一模块要将前者生成的奖励函数映射到低级机器人动作a1:H，使累积奖励最大化。具体的实现方式可以是强化学习，也可以是planning。在本文中，具体使用了Mujoco MPC的做法。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Mujoco MPC(MJPC):</a:t>
            </a:r>
            <a:r>
              <a:rPr lang="zh-CN" altLang="en-US"/>
              <a:t>这是一种用于预测控制的开源交互式应用程序和软件框架，它使用户可以使用预测控制算法实时轻松地综合复杂系统的行为</a:t>
            </a:r>
            <a:r>
              <a:rPr lang="en-US" altLang="zh-CN"/>
              <a:t>,是机器人算法交互式框架的良好基础设施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  <p:transition advTm="8005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方法</a:t>
            </a:r>
            <a:r>
              <a:rPr lang="zh-CN" altLang="en-US"/>
              <a:t>公式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35610" y="1490980"/>
            <a:ext cx="103828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为了更方便与下游控制策略对齐，这里作者采用了Mujoco MPC中所使用的reward形式，将reward表示成多个项的和：</a:t>
            </a:r>
            <a:endParaRPr lang="zh-CN" altLang="en-US"/>
          </a:p>
        </p:txBody>
      </p:sp>
      <p:pic>
        <p:nvPicPr>
          <p:cNvPr id="4" name="图片 3" descr="v2-129759a2f87f5aab50992ce960b4d4e9_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1270" y="2743200"/>
            <a:ext cx="9648825" cy="13716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34975" y="4605655"/>
            <a:ext cx="10886440" cy="1632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其中，r_i具体指的是一个差值项，用来代表当前状态下某个项实际的值与期望值的差异，差异越大，则值越大，最优情况就是当前状态符合期望值，也即差值为0. n(·)是一个二次可微范数在0处取最小值，实际实现中采用L2 norm。</a:t>
            </a:r>
            <a:endParaRPr lang="zh-CN" altLang="en-US"/>
          </a:p>
        </p:txBody>
      </p:sp>
    </p:spTree>
  </p:cSld>
  <p:clrMapOvr>
    <a:masterClrMapping/>
  </p:clrMapOvr>
  <p:transition advTm="8005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实验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94005" y="1411605"/>
            <a:ext cx="11638915" cy="15240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/>
              <a:t>基线算法：</a:t>
            </a:r>
            <a:endParaRPr lang="zh-CN" altLang="en-US"/>
          </a:p>
          <a:p>
            <a:r>
              <a:rPr lang="zh-CN" altLang="en-US"/>
              <a:t>Reward coder only：只保留编码reward的模块，而没有引导LLM描述motion的步骤。</a:t>
            </a:r>
            <a:endParaRPr lang="zh-CN" altLang="en-US"/>
          </a:p>
          <a:p>
            <a:r>
              <a:rPr lang="zh-CN" altLang="en-US"/>
              <a:t>Code-as-Policies：在预定义的行为原语基础上，让LLM对任务进行分解，组合这些原语来实现任务的做法。</a:t>
            </a:r>
            <a:endParaRPr lang="zh-CN" altLang="en-US"/>
          </a:p>
        </p:txBody>
      </p:sp>
      <p:pic>
        <p:nvPicPr>
          <p:cNvPr id="3" name="图片 2" descr="v2-91313575109dc5fa24aa041a5443fcc0_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0045" y="2930525"/>
            <a:ext cx="11457940" cy="3834765"/>
          </a:xfrm>
          <a:prstGeom prst="rect">
            <a:avLst/>
          </a:prstGeom>
        </p:spPr>
      </p:pic>
    </p:spTree>
  </p:cSld>
  <p:clrMapOvr>
    <a:masterClrMapping/>
  </p:clrMapOvr>
  <p:transition advTm="8005"/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PP_MARK_KEY" val="1308a973-09af-40b9-954f-40413c7db0b7"/>
  <p:tag name="COMMONDATA" val="eyJoZGlkIjoiZjk1YWE0M2M0MWI2M2RmMzQ2ZjI4YTIwZDhmMTIzMzYifQ=="/>
  <p:tag name="commondata" val="eyJoZGlkIjoiNDIxYzQ0YzY1M2M3NTg4NDQzOWYxYWQ1MDBmNzBlYjUifQ==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2004</Words>
  <Application>WPS 演示</Application>
  <PresentationFormat>宽屏</PresentationFormat>
  <Paragraphs>75</Paragraphs>
  <Slides>11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Arial Unicode MS</vt:lpstr>
      <vt:lpstr>默认设计模板</vt:lpstr>
      <vt:lpstr>大语言模型与机器人  汇报人：李玉威    专   业：软件工程</vt:lpstr>
      <vt:lpstr>大语言模型应用于机器人的设计原则和 Pipeline</vt:lpstr>
      <vt:lpstr>文献基本信息</vt:lpstr>
      <vt:lpstr>背景</vt:lpstr>
      <vt:lpstr>方法总体框架</vt:lpstr>
      <vt:lpstr>Reward Translator</vt:lpstr>
      <vt:lpstr>Motion Controller</vt:lpstr>
      <vt:lpstr>方法</vt:lpstr>
      <vt:lpstr>实验</vt:lpstr>
      <vt:lpstr>实验</vt:lpstr>
      <vt:lpstr>总结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机器学习</dc:title>
  <dc:creator>黄海广</dc:creator>
  <cp:lastModifiedBy>涩威</cp:lastModifiedBy>
  <cp:revision>3043</cp:revision>
  <cp:lastPrinted>2018-06-09T17:02:00Z</cp:lastPrinted>
  <dcterms:created xsi:type="dcterms:W3CDTF">2016-05-18T20:32:00Z</dcterms:created>
  <dcterms:modified xsi:type="dcterms:W3CDTF">2024-04-24T08:12:59Z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2052-12.1.0.16417</vt:lpwstr>
  </property>
  <property fmtid="{D5CDD505-2E9C-101B-9397-08002B2CF9AE}" pid="3" name="ICV">
    <vt:lpwstr>BF728A00D8FF442AB0EEC2C6854390B8_13</vt:lpwstr>
  </property>
</Properties>
</file>

<file path=docProps/thumbnail.jpeg>
</file>